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A237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Análise Completa de Viés</a:t>
            </a:r>
            <a:br/>
            <a:r>
              <a:t>em Avaliações de RH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4572000"/>
            <a:ext cx="5486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FFEB3B"/>
                </a:solidFill>
              </a:defRPr>
            </a:pPr>
            <a:r>
              <a:t>7 Cenários Completos | 56 Gráficos | Análises Detalhadas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C10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2</a:t>
            </a:r>
            <a:br/>
            <a:r>
              <a:t>Cenário 2 - Viés Leve (17%)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leve aplicado (17%) para teste do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7.60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0.094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0.1921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Distribuição de Scores (Antes)</a:t>
            </a:r>
          </a:p>
        </p:txBody>
      </p:sp>
      <p:pic>
        <p:nvPicPr>
          <p:cNvPr id="3" name="Picture 2" descr="03_comparacao_medias_20251030_0109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Distribuição de Scores (Depois)</a:t>
            </a:r>
          </a:p>
        </p:txBody>
      </p:sp>
      <p:pic>
        <p:nvPicPr>
          <p:cNvPr id="3" name="Picture 2" descr="04_boxplot_avaliacoes_20251030_0109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Comparação de Médias</a:t>
            </a:r>
          </a:p>
        </p:txBody>
      </p:sp>
      <p:pic>
        <p:nvPicPr>
          <p:cNvPr id="3" name="Picture 2" descr="05_eficacia_correcao_20251030_0109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Boxplot por Tipo de Avaliação</a:t>
            </a:r>
          </a:p>
        </p:txBody>
      </p:sp>
      <p:pic>
        <p:nvPicPr>
          <p:cNvPr id="3" name="Picture 2" descr="06_histograma_distribuicao_20251030_0109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Eficácia da Correção</a:t>
            </a:r>
          </a:p>
        </p:txBody>
      </p:sp>
      <p:pic>
        <p:nvPicPr>
          <p:cNvPr id="3" name="Picture 2" descr="07_scatter_desempenho_potencial_20251030_0109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Histograma de Distribuição</a:t>
            </a:r>
          </a:p>
        </p:txBody>
      </p:sp>
      <p:pic>
        <p:nvPicPr>
          <p:cNvPr id="3" name="Picture 2" descr="08_comparativo_cenarios_20251030_0109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C10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3</a:t>
            </a:r>
            <a:br/>
            <a:r>
              <a:t>Cenário 3 - Viés Leve (33%)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leve aplicado (33%) para teste do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7.51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0.187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0.0108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Distribuição de Scores (Antes)</a:t>
            </a:r>
          </a:p>
        </p:txBody>
      </p:sp>
      <p:pic>
        <p:nvPicPr>
          <p:cNvPr id="3" name="Picture 2" descr="03_comparacao_medias_20251030_0109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Distribuição de Scores (Depois)</a:t>
            </a:r>
          </a:p>
        </p:txBody>
      </p:sp>
      <p:pic>
        <p:nvPicPr>
          <p:cNvPr id="3" name="Picture 2" descr="04_boxplot_avaliacoes_20251030_0109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Índice de Cenários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1000"/>
              </a:spcBef>
              <a:defRPr sz="1800"/>
            </a:pPr>
            <a:r>
              <a:t>Cenário 1: Cenário 1 - Sem Viés (Dados Limpos)</a:t>
            </a:r>
          </a:p>
          <a:p>
            <a:pPr lvl="1">
              <a:defRPr sz="1400"/>
            </a:pPr>
            <a:r>
              <a:t>✅ SEM VIÉS | Diferença: 0.000</a:t>
            </a:r>
          </a:p>
          <a:p>
            <a:pPr>
              <a:spcBef>
                <a:spcPts val="1000"/>
              </a:spcBef>
              <a:defRPr sz="1800"/>
            </a:pPr>
            <a:r>
              <a:t>Cenário 2: Cenário 2 - Viés Leve (17%)</a:t>
            </a:r>
          </a:p>
          <a:p>
            <a:pPr lvl="1">
              <a:defRPr sz="1400"/>
            </a:pPr>
            <a:r>
              <a:t>✅ SEM VIÉS | Diferença: 0.094</a:t>
            </a:r>
          </a:p>
          <a:p>
            <a:pPr>
              <a:spcBef>
                <a:spcPts val="1000"/>
              </a:spcBef>
              <a:defRPr sz="1800"/>
            </a:pPr>
            <a:r>
              <a:t>Cenário 3: Cenário 3 - Viés Leve (33%)</a:t>
            </a:r>
          </a:p>
          <a:p>
            <a:pPr lvl="1">
              <a:defRPr sz="1400"/>
            </a:pPr>
            <a:r>
              <a:t>✅ SEM VIÉS | Diferença: 0.187</a:t>
            </a:r>
          </a:p>
          <a:p>
            <a:pPr>
              <a:spcBef>
                <a:spcPts val="1000"/>
              </a:spcBef>
              <a:defRPr sz="1800"/>
            </a:pPr>
            <a:r>
              <a:t>Cenário 4: Cenário 4 - Viés Moderado (50%)</a:t>
            </a:r>
          </a:p>
          <a:p>
            <a:pPr lvl="1">
              <a:defRPr sz="1400"/>
            </a:pPr>
            <a:r>
              <a:t>✅ SEM VIÉS | Diferença: 0.280</a:t>
            </a:r>
          </a:p>
          <a:p>
            <a:pPr>
              <a:spcBef>
                <a:spcPts val="1000"/>
              </a:spcBef>
              <a:defRPr sz="1800"/>
            </a:pPr>
            <a:r>
              <a:t>Cenário 5: Cenário 5 - Viés Severo (67%)</a:t>
            </a:r>
          </a:p>
          <a:p>
            <a:pPr lvl="1">
              <a:defRPr sz="1400"/>
            </a:pPr>
            <a:r>
              <a:t>⚠️ VIÉS DETECTADO | Diferença: 0.373</a:t>
            </a:r>
          </a:p>
          <a:p>
            <a:pPr>
              <a:spcBef>
                <a:spcPts val="1000"/>
              </a:spcBef>
              <a:defRPr sz="1800"/>
            </a:pPr>
            <a:r>
              <a:t>Cenário 6: Cenário 6 - Viés Severo (83%)</a:t>
            </a:r>
          </a:p>
          <a:p>
            <a:pPr lvl="1">
              <a:defRPr sz="1400"/>
            </a:pPr>
            <a:r>
              <a:t>⚠️ VIÉS DETECTADO | Diferença: 0.467</a:t>
            </a:r>
          </a:p>
          <a:p>
            <a:pPr>
              <a:spcBef>
                <a:spcPts val="1000"/>
              </a:spcBef>
              <a:defRPr sz="1800"/>
            </a:pPr>
            <a:r>
              <a:t>Cenário 7: Cenário 7 - Viés Máximo (100%)</a:t>
            </a:r>
          </a:p>
          <a:p>
            <a:pPr lvl="1">
              <a:defRPr sz="1400"/>
            </a:pPr>
            <a:r>
              <a:t>⚠️ VIÉS DETECTADO | Diferença: 0.560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Comparação de Médias</a:t>
            </a:r>
          </a:p>
        </p:txBody>
      </p:sp>
      <p:pic>
        <p:nvPicPr>
          <p:cNvPr id="3" name="Picture 2" descr="05_eficacia_correcao_20251030_0109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Boxplot por Tipo de Avaliação</a:t>
            </a:r>
          </a:p>
        </p:txBody>
      </p:sp>
      <p:pic>
        <p:nvPicPr>
          <p:cNvPr id="3" name="Picture 2" descr="06_histograma_distribuicao_20251030_0109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Eficácia da Correção</a:t>
            </a:r>
          </a:p>
        </p:txBody>
      </p:sp>
      <p:pic>
        <p:nvPicPr>
          <p:cNvPr id="3" name="Picture 2" descr="07_scatter_desempenho_potencial_20251030_0109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Histograma de Distribuição</a:t>
            </a:r>
          </a:p>
        </p:txBody>
      </p:sp>
      <p:pic>
        <p:nvPicPr>
          <p:cNvPr id="3" name="Picture 2" descr="08_comparativo_cenarios_20251030_0109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98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4</a:t>
            </a:r>
            <a:br/>
            <a:r>
              <a:t>Cenário 4 - Viés Moderado (50%)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moderado típico de cenários reais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7.42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0.280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0.0002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Distribuição de Scores (Antes)</a:t>
            </a:r>
          </a:p>
        </p:txBody>
      </p:sp>
      <p:pic>
        <p:nvPicPr>
          <p:cNvPr id="3" name="Picture 2" descr="03_comparacao_medias_20251030_0109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Distribuição de Scores (Depois)</a:t>
            </a:r>
          </a:p>
        </p:txBody>
      </p:sp>
      <p:pic>
        <p:nvPicPr>
          <p:cNvPr id="3" name="Picture 2" descr="04_boxplot_avaliacoes_20251030_0109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Comparação de Médias</a:t>
            </a:r>
          </a:p>
        </p:txBody>
      </p:sp>
      <p:pic>
        <p:nvPicPr>
          <p:cNvPr id="3" name="Picture 2" descr="05_eficacia_correcao_20251030_0109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Boxplot por Tipo de Avaliação</a:t>
            </a:r>
          </a:p>
        </p:txBody>
      </p:sp>
      <p:pic>
        <p:nvPicPr>
          <p:cNvPr id="3" name="Picture 2" descr="06_histograma_distribuicao_20251030_0109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Eficácia da Correção</a:t>
            </a:r>
          </a:p>
        </p:txBody>
      </p:sp>
      <p:pic>
        <p:nvPicPr>
          <p:cNvPr id="3" name="Picture 2" descr="07_scatter_desempenho_potencial_20251030_0109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4CAF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1</a:t>
            </a:r>
            <a:br/>
            <a:r>
              <a:t>Cenário 1 - Sem Viés (Dados Limpos)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Dados equitativos sem viés de gênero - estado ideal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0.000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0.9970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Histograma de Distribuição</a:t>
            </a:r>
          </a:p>
        </p:txBody>
      </p:sp>
      <p:pic>
        <p:nvPicPr>
          <p:cNvPr id="3" name="Picture 2" descr="08_comparativo_cenarios_20251030_0109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98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5</a:t>
            </a:r>
            <a:br/>
            <a:r>
              <a:t>Cenário 5 - Viés Severo (67%)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severo (67%) para demonstração extrema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7.32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0.373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Distribuição de Scores (Antes)</a:t>
            </a:r>
          </a:p>
        </p:txBody>
      </p:sp>
      <p:pic>
        <p:nvPicPr>
          <p:cNvPr id="3" name="Picture 2" descr="03_comparacao_medias_20251030_0109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Distribuição de Scores (Depois)</a:t>
            </a:r>
          </a:p>
        </p:txBody>
      </p:sp>
      <p:pic>
        <p:nvPicPr>
          <p:cNvPr id="3" name="Picture 2" descr="04_boxplot_avaliacoes_20251030_0109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Comparação de Médias</a:t>
            </a:r>
          </a:p>
        </p:txBody>
      </p:sp>
      <p:pic>
        <p:nvPicPr>
          <p:cNvPr id="3" name="Picture 2" descr="05_eficacia_correcao_20251030_0109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Boxplot por Tipo de Avaliação</a:t>
            </a:r>
          </a:p>
        </p:txBody>
      </p:sp>
      <p:pic>
        <p:nvPicPr>
          <p:cNvPr id="3" name="Picture 2" descr="06_histograma_distribuicao_20251030_0109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Eficácia da Correção</a:t>
            </a:r>
          </a:p>
        </p:txBody>
      </p:sp>
      <p:pic>
        <p:nvPicPr>
          <p:cNvPr id="3" name="Picture 2" descr="07_scatter_desempenho_potencial_20251030_0109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Histograma de Distribuição</a:t>
            </a:r>
          </a:p>
        </p:txBody>
      </p:sp>
      <p:pic>
        <p:nvPicPr>
          <p:cNvPr id="3" name="Picture 2" descr="08_comparativo_cenarios_20251030_0109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443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6</a:t>
            </a:r>
            <a:br/>
            <a:r>
              <a:t>Cenário 6 - Viés Severo (83%)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severo (83%) para demonstração extrema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7.23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0.467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Distribuição de Scores (Antes)</a:t>
            </a:r>
          </a:p>
        </p:txBody>
      </p:sp>
      <p:pic>
        <p:nvPicPr>
          <p:cNvPr id="3" name="Picture 2" descr="03_comparacao_medias_20251030_0109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Distribuição de Scores (Antes)</a:t>
            </a:r>
          </a:p>
        </p:txBody>
      </p:sp>
      <p:pic>
        <p:nvPicPr>
          <p:cNvPr id="3" name="Picture 2" descr="03_comparacao_medias_20251030_0109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Distribuição de Scores (Depois)</a:t>
            </a:r>
          </a:p>
        </p:txBody>
      </p:sp>
      <p:pic>
        <p:nvPicPr>
          <p:cNvPr id="3" name="Picture 2" descr="04_boxplot_avaliacoes_20251030_0109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Comparação de Médias</a:t>
            </a:r>
          </a:p>
        </p:txBody>
      </p:sp>
      <p:pic>
        <p:nvPicPr>
          <p:cNvPr id="3" name="Picture 2" descr="05_eficacia_correcao_20251030_0109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Boxplot por Tipo de Avaliação</a:t>
            </a:r>
          </a:p>
        </p:txBody>
      </p:sp>
      <p:pic>
        <p:nvPicPr>
          <p:cNvPr id="3" name="Picture 2" descr="06_histograma_distribuicao_20251030_0109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Eficácia da Correção</a:t>
            </a:r>
          </a:p>
        </p:txBody>
      </p:sp>
      <p:pic>
        <p:nvPicPr>
          <p:cNvPr id="3" name="Picture 2" descr="07_scatter_desempenho_potencial_20251030_0109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Histograma de Distribuição</a:t>
            </a:r>
          </a:p>
        </p:txBody>
      </p:sp>
      <p:pic>
        <p:nvPicPr>
          <p:cNvPr id="3" name="Picture 2" descr="08_comparativo_cenarios_20251030_0109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443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7</a:t>
            </a:r>
            <a:br/>
            <a:r>
              <a:t>Cenário 7 - Viés Máximo (100%)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máximo - pior cenário possível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7.14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0.560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Distribuição de Scores (Antes)</a:t>
            </a:r>
          </a:p>
        </p:txBody>
      </p:sp>
      <p:pic>
        <p:nvPicPr>
          <p:cNvPr id="3" name="Picture 2" descr="03_comparacao_medias_20251030_0109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Distribuição de Scores (Depois)</a:t>
            </a:r>
          </a:p>
        </p:txBody>
      </p:sp>
      <p:pic>
        <p:nvPicPr>
          <p:cNvPr id="3" name="Picture 2" descr="04_boxplot_avaliacoes_20251030_0109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Comparação de Médias</a:t>
            </a:r>
          </a:p>
        </p:txBody>
      </p:sp>
      <p:pic>
        <p:nvPicPr>
          <p:cNvPr id="3" name="Picture 2" descr="05_eficacia_correcao_20251030_0109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Boxplot por Tipo de Avaliação</a:t>
            </a:r>
          </a:p>
        </p:txBody>
      </p:sp>
      <p:pic>
        <p:nvPicPr>
          <p:cNvPr id="3" name="Picture 2" descr="06_histograma_distribuicao_20251030_0109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Distribuição de Scores (Depois)</a:t>
            </a:r>
          </a:p>
        </p:txBody>
      </p:sp>
      <p:pic>
        <p:nvPicPr>
          <p:cNvPr id="3" name="Picture 2" descr="04_boxplot_avaliacoes_20251030_0109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Eficácia da Correção</a:t>
            </a:r>
          </a:p>
        </p:txBody>
      </p:sp>
      <p:pic>
        <p:nvPicPr>
          <p:cNvPr id="3" name="Picture 2" descr="07_scatter_desempenho_potencial_20251030_0109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Histograma de Distribuição</a:t>
            </a:r>
          </a:p>
        </p:txBody>
      </p:sp>
      <p:pic>
        <p:nvPicPr>
          <p:cNvPr id="3" name="Picture 2" descr="08_comparativo_cenarios_20251030_0109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Comparação de Médias</a:t>
            </a:r>
          </a:p>
        </p:txBody>
      </p:sp>
      <p:pic>
        <p:nvPicPr>
          <p:cNvPr id="3" name="Picture 2" descr="05_eficacia_correcao_20251030_0109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1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Boxplot por Tipo de Avaliação</a:t>
            </a:r>
          </a:p>
        </p:txBody>
      </p:sp>
      <p:pic>
        <p:nvPicPr>
          <p:cNvPr id="3" name="Picture 2" descr="06_histograma_distribuicao_20251030_0109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Eficácia da Correção</a:t>
            </a:r>
          </a:p>
        </p:txBody>
      </p:sp>
      <p:pic>
        <p:nvPicPr>
          <p:cNvPr id="3" name="Picture 2" descr="07_scatter_desempenho_potencial_20251030_0109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Histograma de Distribuição</a:t>
            </a:r>
          </a:p>
        </p:txBody>
      </p:sp>
      <p:pic>
        <p:nvPicPr>
          <p:cNvPr id="3" name="Picture 2" descr="08_comparativo_cenarios_20251030_0109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